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HK Modular" charset="1" panose="00000800000000000000"/>
      <p:regular r:id="rId21"/>
    </p:embeddedFont>
    <p:embeddedFont>
      <p:font typeface="Copperplate Gothic 32 BC" charset="1" panose="020E0807020206020404"/>
      <p:regular r:id="rId22"/>
    </p:embeddedFont>
    <p:embeddedFont>
      <p:font typeface="Canva Sans Bold" charset="1" panose="020B0803030501040103"/>
      <p:regular r:id="rId23"/>
    </p:embeddedFont>
    <p:embeddedFont>
      <p:font typeface="Codec Pro" charset="1" panose="00000500000000000000"/>
      <p:regular r:id="rId24"/>
    </p:embeddedFont>
    <p:embeddedFont>
      <p:font typeface="RQND Pro" charset="1" panose="00000500000000000000"/>
      <p:regular r:id="rId25"/>
    </p:embeddedFont>
    <p:embeddedFont>
      <p:font typeface="Poppins" charset="1" panose="00000500000000000000"/>
      <p:regular r:id="rId26"/>
    </p:embeddedFont>
    <p:embeddedFont>
      <p:font typeface="Codec Pro Bold" charset="1" panose="00000600000000000000"/>
      <p:regular r:id="rId27"/>
    </p:embeddedFont>
    <p:embeddedFont>
      <p:font typeface="Copperplate Gothic 32 BC Bold" charset="1" panose="020E0907020206020404"/>
      <p:regular r:id="rId28"/>
    </p:embeddedFont>
    <p:embeddedFont>
      <p:font typeface="Canva Sans" charset="1" panose="020B0503030501040103"/>
      <p:regular r:id="rId29"/>
    </p:embeddedFont>
    <p:embeddedFont>
      <p:font typeface="Canva Sans Medium" charset="1" panose="020B0603030501040103"/>
      <p:regular r:id="rId30"/>
    </p:embeddedFont>
    <p:embeddedFont>
      <p:font typeface="Poppins Semi-Bold" charset="1" panose="000007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154235" y="-723790"/>
            <a:ext cx="3513477" cy="1884501"/>
          </a:xfrm>
          <a:custGeom>
            <a:avLst/>
            <a:gdLst/>
            <a:ahLst/>
            <a:cxnLst/>
            <a:rect r="r" b="b" t="t" l="l"/>
            <a:pathLst>
              <a:path h="1884501" w="3513477">
                <a:moveTo>
                  <a:pt x="0" y="0"/>
                </a:moveTo>
                <a:lnTo>
                  <a:pt x="3513477" y="0"/>
                </a:lnTo>
                <a:lnTo>
                  <a:pt x="3513477" y="1884501"/>
                </a:lnTo>
                <a:lnTo>
                  <a:pt x="0" y="1884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07218" y="821289"/>
            <a:ext cx="3799594" cy="678844"/>
          </a:xfrm>
          <a:custGeom>
            <a:avLst/>
            <a:gdLst/>
            <a:ahLst/>
            <a:cxnLst/>
            <a:rect r="r" b="b" t="t" l="l"/>
            <a:pathLst>
              <a:path h="678844" w="3799594">
                <a:moveTo>
                  <a:pt x="0" y="0"/>
                </a:moveTo>
                <a:lnTo>
                  <a:pt x="3799594" y="0"/>
                </a:lnTo>
                <a:lnTo>
                  <a:pt x="3799594" y="678844"/>
                </a:lnTo>
                <a:lnTo>
                  <a:pt x="0" y="6788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27249" y="8933667"/>
            <a:ext cx="3513477" cy="1884501"/>
          </a:xfrm>
          <a:custGeom>
            <a:avLst/>
            <a:gdLst/>
            <a:ahLst/>
            <a:cxnLst/>
            <a:rect r="r" b="b" t="t" l="l"/>
            <a:pathLst>
              <a:path h="1884501" w="3513477">
                <a:moveTo>
                  <a:pt x="0" y="0"/>
                </a:moveTo>
                <a:lnTo>
                  <a:pt x="3513477" y="0"/>
                </a:lnTo>
                <a:lnTo>
                  <a:pt x="3513477" y="1884502"/>
                </a:lnTo>
                <a:lnTo>
                  <a:pt x="0" y="1884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32142" y="2031659"/>
            <a:ext cx="17539289" cy="4296992"/>
          </a:xfrm>
          <a:prstGeom prst="rect">
            <a:avLst/>
          </a:prstGeom>
        </p:spPr>
        <p:txBody>
          <a:bodyPr anchor="t" rtlCol="false" tIns="0" lIns="0" bIns="0" rIns="0">
            <a:spAutoFit/>
          </a:bodyPr>
          <a:lstStyle/>
          <a:p>
            <a:pPr algn="ctr">
              <a:lnSpc>
                <a:spcPts val="11242"/>
              </a:lnSpc>
            </a:pPr>
            <a:r>
              <a:rPr lang="en-US" sz="10314">
                <a:solidFill>
                  <a:srgbClr val="FFFFFF"/>
                </a:solidFill>
                <a:latin typeface="HK Modular"/>
                <a:ea typeface="HK Modular"/>
                <a:cs typeface="HK Modular"/>
                <a:sym typeface="HK Modular"/>
              </a:rPr>
              <a:t>INVERTIBLE CONVOLUTIONAL NETWORKS</a:t>
            </a:r>
          </a:p>
        </p:txBody>
      </p:sp>
      <p:sp>
        <p:nvSpPr>
          <p:cNvPr name="TextBox 6" id="6"/>
          <p:cNvSpPr txBox="true"/>
          <p:nvPr/>
        </p:nvSpPr>
        <p:spPr>
          <a:xfrm rot="0">
            <a:off x="607801" y="6766801"/>
            <a:ext cx="15998428" cy="263271"/>
          </a:xfrm>
          <a:prstGeom prst="rect">
            <a:avLst/>
          </a:prstGeom>
        </p:spPr>
        <p:txBody>
          <a:bodyPr anchor="t" rtlCol="false" tIns="0" lIns="0" bIns="0" rIns="0">
            <a:spAutoFit/>
          </a:bodyPr>
          <a:lstStyle/>
          <a:p>
            <a:pPr algn="ctr">
              <a:lnSpc>
                <a:spcPts val="1962"/>
              </a:lnSpc>
              <a:spcBef>
                <a:spcPct val="0"/>
              </a:spcBef>
            </a:pPr>
            <a:r>
              <a:rPr lang="en-US" sz="1800">
                <a:solidFill>
                  <a:srgbClr val="FFFFFF"/>
                </a:solidFill>
                <a:latin typeface="HK Modular"/>
                <a:ea typeface="HK Modular"/>
                <a:cs typeface="HK Modular"/>
                <a:sym typeface="HK Modular"/>
              </a:rPr>
              <a:t> MARC FINZI*1 PAVEL IZMAILOV*1 WESLEY MADDOX*1 POLINA KIRICHENKO*1 ANDREW GORDON WILSON1</a:t>
            </a:r>
          </a:p>
        </p:txBody>
      </p:sp>
      <p:sp>
        <p:nvSpPr>
          <p:cNvPr name="TextBox 7" id="7"/>
          <p:cNvSpPr txBox="true"/>
          <p:nvPr/>
        </p:nvSpPr>
        <p:spPr>
          <a:xfrm rot="0">
            <a:off x="14559617" y="7430122"/>
            <a:ext cx="2559817" cy="1941514"/>
          </a:xfrm>
          <a:prstGeom prst="rect">
            <a:avLst/>
          </a:prstGeom>
        </p:spPr>
        <p:txBody>
          <a:bodyPr anchor="t" rtlCol="false" tIns="0" lIns="0" bIns="0" rIns="0">
            <a:spAutoFit/>
          </a:bodyPr>
          <a:lstStyle/>
          <a:p>
            <a:pPr algn="ctr">
              <a:lnSpc>
                <a:spcPts val="3765"/>
              </a:lnSpc>
            </a:pPr>
            <a:r>
              <a:rPr lang="en-US" sz="3454">
                <a:solidFill>
                  <a:srgbClr val="FFFFFF"/>
                </a:solidFill>
                <a:latin typeface="Copperplate Gothic 32 BC"/>
                <a:ea typeface="Copperplate Gothic 32 BC"/>
                <a:cs typeface="Copperplate Gothic 32 BC"/>
                <a:sym typeface="Copperplate Gothic 32 BC"/>
              </a:rPr>
              <a:t>SUJAN</a:t>
            </a:r>
          </a:p>
          <a:p>
            <a:pPr algn="ctr">
              <a:lnSpc>
                <a:spcPts val="3765"/>
              </a:lnSpc>
            </a:pPr>
            <a:r>
              <a:rPr lang="en-US" sz="3454">
                <a:solidFill>
                  <a:srgbClr val="FFFFFF"/>
                </a:solidFill>
                <a:latin typeface="Copperplate Gothic 32 BC"/>
                <a:ea typeface="Copperplate Gothic 32 BC"/>
                <a:cs typeface="Copperplate Gothic 32 BC"/>
                <a:sym typeface="Copperplate Gothic 32 BC"/>
              </a:rPr>
              <a:t>SUMIT</a:t>
            </a:r>
          </a:p>
          <a:p>
            <a:pPr algn="ctr">
              <a:lnSpc>
                <a:spcPts val="3765"/>
              </a:lnSpc>
            </a:pPr>
            <a:r>
              <a:rPr lang="en-US" sz="3454">
                <a:solidFill>
                  <a:srgbClr val="FFFFFF"/>
                </a:solidFill>
                <a:latin typeface="Copperplate Gothic 32 BC"/>
                <a:ea typeface="Copperplate Gothic 32 BC"/>
                <a:cs typeface="Copperplate Gothic 32 BC"/>
                <a:sym typeface="Copperplate Gothic 32 BC"/>
              </a:rPr>
              <a:t>TEJA</a:t>
            </a:r>
          </a:p>
          <a:p>
            <a:pPr algn="ctr">
              <a:lnSpc>
                <a:spcPts val="3765"/>
              </a:lnSpc>
              <a:spcBef>
                <a:spcPct val="0"/>
              </a:spcBef>
            </a:pPr>
            <a:r>
              <a:rPr lang="en-US" sz="3454">
                <a:solidFill>
                  <a:srgbClr val="FFFFFF"/>
                </a:solidFill>
                <a:latin typeface="Copperplate Gothic 32 BC"/>
                <a:ea typeface="Copperplate Gothic 32 BC"/>
                <a:cs typeface="Copperplate Gothic 32 BC"/>
                <a:sym typeface="Copperplate Gothic 32 BC"/>
              </a:rPr>
              <a:t>PAVITHRAN</a:t>
            </a:r>
          </a:p>
        </p:txBody>
      </p:sp>
      <p:sp>
        <p:nvSpPr>
          <p:cNvPr name="Freeform 8" id="8"/>
          <p:cNvSpPr/>
          <p:nvPr/>
        </p:nvSpPr>
        <p:spPr>
          <a:xfrm flipH="false" flipV="false" rot="0">
            <a:off x="7946257" y="8294975"/>
            <a:ext cx="2311059" cy="638693"/>
          </a:xfrm>
          <a:custGeom>
            <a:avLst/>
            <a:gdLst/>
            <a:ahLst/>
            <a:cxnLst/>
            <a:rect r="r" b="b" t="t" l="l"/>
            <a:pathLst>
              <a:path h="638693" w="2311059">
                <a:moveTo>
                  <a:pt x="0" y="0"/>
                </a:moveTo>
                <a:lnTo>
                  <a:pt x="2311059" y="0"/>
                </a:lnTo>
                <a:lnTo>
                  <a:pt x="2311059" y="638692"/>
                </a:lnTo>
                <a:lnTo>
                  <a:pt x="0" y="6386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1451908" y="5653998"/>
            <a:ext cx="11301259" cy="2895948"/>
          </a:xfrm>
          <a:custGeom>
            <a:avLst/>
            <a:gdLst/>
            <a:ahLst/>
            <a:cxnLst/>
            <a:rect r="r" b="b" t="t" l="l"/>
            <a:pathLst>
              <a:path h="2895948" w="11301259">
                <a:moveTo>
                  <a:pt x="0" y="0"/>
                </a:moveTo>
                <a:lnTo>
                  <a:pt x="11301259" y="0"/>
                </a:lnTo>
                <a:lnTo>
                  <a:pt x="11301259" y="2895947"/>
                </a:lnTo>
                <a:lnTo>
                  <a:pt x="0" y="2895947"/>
                </a:lnTo>
                <a:lnTo>
                  <a:pt x="0" y="0"/>
                </a:lnTo>
                <a:close/>
              </a:path>
            </a:pathLst>
          </a:custGeom>
          <a:blipFill>
            <a:blip r:embed="rId2"/>
            <a:stretch>
              <a:fillRect l="0" t="0" r="0" b="0"/>
            </a:stretch>
          </a:blipFill>
        </p:spPr>
      </p:sp>
      <p:sp>
        <p:nvSpPr>
          <p:cNvPr name="Freeform 3" id="3"/>
          <p:cNvSpPr/>
          <p:nvPr/>
        </p:nvSpPr>
        <p:spPr>
          <a:xfrm flipH="false" flipV="false" rot="0">
            <a:off x="5958041" y="917549"/>
            <a:ext cx="11301259" cy="3785922"/>
          </a:xfrm>
          <a:custGeom>
            <a:avLst/>
            <a:gdLst/>
            <a:ahLst/>
            <a:cxnLst/>
            <a:rect r="r" b="b" t="t" l="l"/>
            <a:pathLst>
              <a:path h="3785922" w="11301259">
                <a:moveTo>
                  <a:pt x="0" y="0"/>
                </a:moveTo>
                <a:lnTo>
                  <a:pt x="11301259" y="0"/>
                </a:lnTo>
                <a:lnTo>
                  <a:pt x="11301259" y="3785922"/>
                </a:lnTo>
                <a:lnTo>
                  <a:pt x="0" y="3785922"/>
                </a:lnTo>
                <a:lnTo>
                  <a:pt x="0" y="0"/>
                </a:lnTo>
                <a:close/>
              </a:path>
            </a:pathLst>
          </a:custGeom>
          <a:blipFill>
            <a:blip r:embed="rId3"/>
            <a:stretch>
              <a:fillRect l="0" t="0" r="0" b="0"/>
            </a:stretch>
          </a:blipFill>
        </p:spPr>
      </p:sp>
      <p:sp>
        <p:nvSpPr>
          <p:cNvPr name="TextBox 4" id="4"/>
          <p:cNvSpPr txBox="true"/>
          <p:nvPr/>
        </p:nvSpPr>
        <p:spPr>
          <a:xfrm rot="0">
            <a:off x="1296044" y="822299"/>
            <a:ext cx="4506133" cy="3658870"/>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Module trained on</a:t>
            </a:r>
          </a:p>
          <a:p>
            <a:pPr algn="ctr">
              <a:lnSpc>
                <a:spcPts val="7279"/>
              </a:lnSpc>
            </a:pPr>
            <a:r>
              <a:rPr lang="en-US" sz="5199" b="true">
                <a:solidFill>
                  <a:srgbClr val="FFFFFF"/>
                </a:solidFill>
                <a:latin typeface="Canva Sans Bold"/>
                <a:ea typeface="Canva Sans Bold"/>
                <a:cs typeface="Canva Sans Bold"/>
                <a:sym typeface="Canva Sans Bold"/>
              </a:rPr>
              <a:t>1000 datasets </a:t>
            </a:r>
          </a:p>
        </p:txBody>
      </p:sp>
      <p:sp>
        <p:nvSpPr>
          <p:cNvPr name="TextBox 5" id="5"/>
          <p:cNvSpPr txBox="true"/>
          <p:nvPr/>
        </p:nvSpPr>
        <p:spPr>
          <a:xfrm rot="0">
            <a:off x="12956364" y="5558748"/>
            <a:ext cx="4827026" cy="273494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Module trained on 5000 datasets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559593"/>
            <a:ext cx="15224248" cy="6146790"/>
          </a:xfrm>
          <a:custGeom>
            <a:avLst/>
            <a:gdLst/>
            <a:ahLst/>
            <a:cxnLst/>
            <a:rect r="r" b="b" t="t" l="l"/>
            <a:pathLst>
              <a:path h="6146790" w="15224248">
                <a:moveTo>
                  <a:pt x="0" y="0"/>
                </a:moveTo>
                <a:lnTo>
                  <a:pt x="15224248" y="0"/>
                </a:lnTo>
                <a:lnTo>
                  <a:pt x="15224248" y="6146790"/>
                </a:lnTo>
                <a:lnTo>
                  <a:pt x="0" y="6146790"/>
                </a:lnTo>
                <a:lnTo>
                  <a:pt x="0" y="0"/>
                </a:lnTo>
                <a:close/>
              </a:path>
            </a:pathLst>
          </a:custGeom>
          <a:blipFill>
            <a:blip r:embed="rId2"/>
            <a:stretch>
              <a:fillRect l="0" t="0" r="0" b="0"/>
            </a:stretch>
          </a:blipFill>
        </p:spPr>
      </p:sp>
      <p:sp>
        <p:nvSpPr>
          <p:cNvPr name="TextBox 3" id="3"/>
          <p:cNvSpPr txBox="true"/>
          <p:nvPr/>
        </p:nvSpPr>
        <p:spPr>
          <a:xfrm rot="0">
            <a:off x="1028700" y="914400"/>
            <a:ext cx="14903124" cy="2095500"/>
          </a:xfrm>
          <a:prstGeom prst="rect">
            <a:avLst/>
          </a:prstGeom>
        </p:spPr>
        <p:txBody>
          <a:bodyPr anchor="t" rtlCol="false" tIns="0" lIns="0" bIns="0" rIns="0">
            <a:spAutoFit/>
          </a:bodyPr>
          <a:lstStyle/>
          <a:p>
            <a:pPr algn="ctr">
              <a:lnSpc>
                <a:spcPts val="8400"/>
              </a:lnSpc>
            </a:pPr>
            <a:r>
              <a:rPr lang="en-US" sz="6000" b="true">
                <a:solidFill>
                  <a:srgbClr val="FFFFFF"/>
                </a:solidFill>
                <a:latin typeface="Canva Sans Bold"/>
                <a:ea typeface="Canva Sans Bold"/>
                <a:cs typeface="Canva Sans Bold"/>
                <a:sym typeface="Canva Sans Bold"/>
              </a:rPr>
              <a:t>Results of implementation of Image Resolution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1815018" y="1579782"/>
            <a:ext cx="14823926" cy="7208134"/>
          </a:xfrm>
          <a:custGeom>
            <a:avLst/>
            <a:gdLst/>
            <a:ahLst/>
            <a:cxnLst/>
            <a:rect r="r" b="b" t="t" l="l"/>
            <a:pathLst>
              <a:path h="7208134" w="14823926">
                <a:moveTo>
                  <a:pt x="0" y="0"/>
                </a:moveTo>
                <a:lnTo>
                  <a:pt x="14823926" y="0"/>
                </a:lnTo>
                <a:lnTo>
                  <a:pt x="14823926" y="7208134"/>
                </a:lnTo>
                <a:lnTo>
                  <a:pt x="0" y="7208134"/>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Freeform 3" id="3"/>
          <p:cNvSpPr/>
          <p:nvPr/>
        </p:nvSpPr>
        <p:spPr>
          <a:xfrm flipH="false" flipV="false" rot="0">
            <a:off x="-1246792" y="-570255"/>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tretch>
            <a:fillRect/>
          </a:stretch>
        </p:blipFill>
        <p:spPr>
          <a:xfrm rot="0">
            <a:off x="-368064" y="4144888"/>
            <a:ext cx="6311835" cy="6408940"/>
          </a:xfrm>
          <a:prstGeom prst="rect">
            <a:avLst/>
          </a:prstGeom>
        </p:spPr>
      </p:pic>
      <p:sp>
        <p:nvSpPr>
          <p:cNvPr name="Freeform 5" id="5"/>
          <p:cNvSpPr/>
          <p:nvPr/>
        </p:nvSpPr>
        <p:spPr>
          <a:xfrm flipH="false" flipV="false" rot="0">
            <a:off x="7273639" y="558751"/>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8248311" y="309426"/>
            <a:ext cx="8529915" cy="1562372"/>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Conclusion</a:t>
            </a:r>
          </a:p>
        </p:txBody>
      </p:sp>
      <p:sp>
        <p:nvSpPr>
          <p:cNvPr name="TextBox 7" id="7"/>
          <p:cNvSpPr txBox="true"/>
          <p:nvPr/>
        </p:nvSpPr>
        <p:spPr>
          <a:xfrm rot="0">
            <a:off x="7554492" y="4937568"/>
            <a:ext cx="9628936" cy="5349432"/>
          </a:xfrm>
          <a:prstGeom prst="rect">
            <a:avLst/>
          </a:prstGeom>
        </p:spPr>
        <p:txBody>
          <a:bodyPr anchor="t" rtlCol="false" tIns="0" lIns="0" bIns="0" rIns="0">
            <a:spAutoFit/>
          </a:bodyPr>
          <a:lstStyle/>
          <a:p>
            <a:pPr algn="just" marL="541835" indent="-270917" lvl="1">
              <a:lnSpc>
                <a:spcPts val="3513"/>
              </a:lnSpc>
              <a:buFont typeface="Arial"/>
              <a:buChar char="•"/>
            </a:pPr>
            <a:r>
              <a:rPr lang="en-US" sz="2509">
                <a:solidFill>
                  <a:srgbClr val="FFFFFF"/>
                </a:solidFill>
                <a:latin typeface="Poppins"/>
                <a:ea typeface="Poppins"/>
                <a:cs typeface="Poppins"/>
                <a:sym typeface="Poppins"/>
              </a:rPr>
              <a:t>Invertible Convolutional Networks (ICNs) provide a new approach to neural networks that can be reversed, allowing exact reconstruction of inputs from outputs.</a:t>
            </a:r>
          </a:p>
          <a:p>
            <a:pPr algn="just" marL="541835" indent="-270917" lvl="1">
              <a:lnSpc>
                <a:spcPts val="3513"/>
              </a:lnSpc>
              <a:buFont typeface="Arial"/>
              <a:buChar char="•"/>
            </a:pPr>
            <a:r>
              <a:rPr lang="en-US" sz="2509">
                <a:solidFill>
                  <a:srgbClr val="FFFFFF"/>
                </a:solidFill>
                <a:latin typeface="Poppins"/>
                <a:ea typeface="Poppins"/>
                <a:cs typeface="Poppins"/>
                <a:sym typeface="Poppins"/>
              </a:rPr>
              <a:t>ICNs demonstrated strong potential in </a:t>
            </a:r>
            <a:r>
              <a:rPr lang="en-US" b="true" sz="2509">
                <a:solidFill>
                  <a:srgbClr val="FFFFFF"/>
                </a:solidFill>
                <a:latin typeface="Poppins Semi-Bold"/>
                <a:ea typeface="Poppins Semi-Bold"/>
                <a:cs typeface="Poppins Semi-Bold"/>
                <a:sym typeface="Poppins Semi-Bold"/>
              </a:rPr>
              <a:t>Image Reconstruction</a:t>
            </a:r>
            <a:r>
              <a:rPr lang="en-US" sz="2509">
                <a:solidFill>
                  <a:srgbClr val="FFFFFF"/>
                </a:solidFill>
                <a:latin typeface="Poppins"/>
                <a:ea typeface="Poppins"/>
                <a:cs typeface="Poppins"/>
                <a:sym typeface="Poppins"/>
              </a:rPr>
              <a:t> and </a:t>
            </a:r>
            <a:r>
              <a:rPr lang="en-US" b="true" sz="2509">
                <a:solidFill>
                  <a:srgbClr val="FFFFFF"/>
                </a:solidFill>
                <a:latin typeface="Poppins Semi-Bold"/>
                <a:ea typeface="Poppins Semi-Bold"/>
                <a:cs typeface="Poppins Semi-Bold"/>
                <a:sym typeface="Poppins Semi-Bold"/>
              </a:rPr>
              <a:t>Super-Resolution</a:t>
            </a:r>
            <a:r>
              <a:rPr lang="en-US" sz="2509">
                <a:solidFill>
                  <a:srgbClr val="FFFFFF"/>
                </a:solidFill>
                <a:latin typeface="Poppins"/>
                <a:ea typeface="Poppins"/>
                <a:cs typeface="Poppins"/>
                <a:sym typeface="Poppins"/>
              </a:rPr>
              <a:t>, highlighting their usefulness in applications that require detailed image enhancement and data recovery.</a:t>
            </a:r>
          </a:p>
          <a:p>
            <a:pPr algn="just" marL="541835" indent="-270917" lvl="1">
              <a:lnSpc>
                <a:spcPts val="3513"/>
              </a:lnSpc>
              <a:buFont typeface="Arial"/>
              <a:buChar char="•"/>
            </a:pPr>
            <a:r>
              <a:rPr lang="en-US" sz="2509">
                <a:solidFill>
                  <a:srgbClr val="FFFFFF"/>
                </a:solidFill>
                <a:latin typeface="Poppins"/>
                <a:ea typeface="Poppins"/>
                <a:cs typeface="Poppins"/>
                <a:sym typeface="Poppins"/>
              </a:rPr>
              <a:t>The proposed network modifications maintain classification performance while adding the capability for generative and density estimation tasks, as seen in applications like normalizing flows.</a:t>
            </a:r>
          </a:p>
          <a:p>
            <a:pPr algn="just">
              <a:lnSpc>
                <a:spcPts val="3513"/>
              </a:lnSpc>
              <a:spcBef>
                <a:spcPct val="0"/>
              </a:spcBef>
            </a:pPr>
          </a:p>
        </p:txBody>
      </p:sp>
      <p:sp>
        <p:nvSpPr>
          <p:cNvPr name="TextBox 8" id="8"/>
          <p:cNvSpPr txBox="true"/>
          <p:nvPr/>
        </p:nvSpPr>
        <p:spPr>
          <a:xfrm rot="0">
            <a:off x="0" y="2258047"/>
            <a:ext cx="18288000" cy="1981979"/>
          </a:xfrm>
          <a:prstGeom prst="rect">
            <a:avLst/>
          </a:prstGeom>
        </p:spPr>
        <p:txBody>
          <a:bodyPr anchor="t" rtlCol="false" tIns="0" lIns="0" bIns="0" rIns="0">
            <a:spAutoFit/>
          </a:bodyPr>
          <a:lstStyle/>
          <a:p>
            <a:pPr algn="ctr">
              <a:lnSpc>
                <a:spcPts val="3765"/>
              </a:lnSpc>
              <a:spcBef>
                <a:spcPct val="0"/>
              </a:spcBef>
            </a:pPr>
            <a:r>
              <a:rPr lang="en-US" sz="3454">
                <a:solidFill>
                  <a:srgbClr val="FFFFFF"/>
                </a:solidFill>
                <a:latin typeface="Copperplate Gothic 32 BC"/>
                <a:ea typeface="Copperplate Gothic 32 BC"/>
                <a:cs typeface="Copperplate Gothic 32 BC"/>
                <a:sym typeface="Copperplate Gothic 32 BC"/>
              </a:rPr>
              <a:t>INVERTIBLE CONVOLUTIONAL NETWORKS OPEN NEW POSSIBILITIES FOR EFFICIENT AND VERSATILE MODELS, COMBINING STRONG DISCRIMINATIVE PERFORMANCE WITH ROBUST GENERATIVE CAPABILITIES, MAKING THEM A VALUABLE TOOL FOR FUTURE ADVANCEMENTS IN MACHINE LEARNING.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674233" y="-299192"/>
            <a:ext cx="12939534" cy="10885383"/>
          </a:xfrm>
          <a:custGeom>
            <a:avLst/>
            <a:gdLst/>
            <a:ahLst/>
            <a:cxnLst/>
            <a:rect r="r" b="b" t="t" l="l"/>
            <a:pathLst>
              <a:path h="10885383" w="12939534">
                <a:moveTo>
                  <a:pt x="0" y="0"/>
                </a:moveTo>
                <a:lnTo>
                  <a:pt x="12939534" y="0"/>
                </a:lnTo>
                <a:lnTo>
                  <a:pt x="12939534" y="10885384"/>
                </a:lnTo>
                <a:lnTo>
                  <a:pt x="0" y="10885384"/>
                </a:lnTo>
                <a:lnTo>
                  <a:pt x="0" y="0"/>
                </a:lnTo>
                <a:close/>
              </a:path>
            </a:pathLst>
          </a:custGeom>
          <a:blipFill>
            <a:blip r:embed="rId3">
              <a:alphaModFix amt="10999"/>
            </a:blip>
            <a:stretch>
              <a:fillRect l="0" t="0" r="0" b="0"/>
            </a:stretch>
          </a:blipFill>
        </p:spPr>
      </p:sp>
      <p:sp>
        <p:nvSpPr>
          <p:cNvPr name="TextBox 4" id="4"/>
          <p:cNvSpPr txBox="true"/>
          <p:nvPr/>
        </p:nvSpPr>
        <p:spPr>
          <a:xfrm rot="0">
            <a:off x="3253617" y="393933"/>
            <a:ext cx="10654596" cy="2867341"/>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Future Directions</a:t>
            </a:r>
          </a:p>
        </p:txBody>
      </p:sp>
      <p:sp>
        <p:nvSpPr>
          <p:cNvPr name="TextBox 5" id="5"/>
          <p:cNvSpPr txBox="true"/>
          <p:nvPr/>
        </p:nvSpPr>
        <p:spPr>
          <a:xfrm rot="0">
            <a:off x="2965000" y="3391625"/>
            <a:ext cx="11780766" cy="4291491"/>
          </a:xfrm>
          <a:prstGeom prst="rect">
            <a:avLst/>
          </a:prstGeom>
        </p:spPr>
        <p:txBody>
          <a:bodyPr anchor="t" rtlCol="false" tIns="0" lIns="0" bIns="0" rIns="0">
            <a:spAutoFit/>
          </a:bodyPr>
          <a:lstStyle/>
          <a:p>
            <a:pPr algn="ctr" marL="522192" indent="-261096" lvl="1">
              <a:lnSpc>
                <a:spcPts val="3386"/>
              </a:lnSpc>
              <a:buFont typeface="Arial"/>
              <a:buChar char="•"/>
            </a:pPr>
            <a:r>
              <a:rPr lang="en-US" sz="2418">
                <a:solidFill>
                  <a:srgbClr val="FFFFFF"/>
                </a:solidFill>
                <a:latin typeface="Poppins"/>
                <a:ea typeface="Poppins"/>
                <a:cs typeface="Poppins"/>
                <a:sym typeface="Poppins"/>
              </a:rPr>
              <a:t>Improved Generative Modeling: Refining the ICN structure for higher-quality image generation and more stable performance in normalizing flows.</a:t>
            </a:r>
          </a:p>
          <a:p>
            <a:pPr algn="ctr" marL="522192" indent="-261096" lvl="1">
              <a:lnSpc>
                <a:spcPts val="3386"/>
              </a:lnSpc>
              <a:buFont typeface="Arial"/>
              <a:buChar char="•"/>
            </a:pPr>
            <a:r>
              <a:rPr lang="en-US" sz="2418">
                <a:solidFill>
                  <a:srgbClr val="FFFFFF"/>
                </a:solidFill>
                <a:latin typeface="Poppins"/>
                <a:ea typeface="Poppins"/>
                <a:cs typeface="Poppins"/>
                <a:sym typeface="Poppins"/>
              </a:rPr>
              <a:t>Joint Classification and Density Modeling: Integrating ICNs to handle both discriminative tasks (like classification) and generative tasks (like density estimation) within the same framework.</a:t>
            </a:r>
          </a:p>
          <a:p>
            <a:pPr algn="ctr" marL="522192" indent="-261096" lvl="1">
              <a:lnSpc>
                <a:spcPts val="3386"/>
              </a:lnSpc>
              <a:buFont typeface="Arial"/>
              <a:buChar char="•"/>
            </a:pPr>
            <a:r>
              <a:rPr lang="en-US" sz="2418">
                <a:solidFill>
                  <a:srgbClr val="FFFFFF"/>
                </a:solidFill>
                <a:latin typeface="Poppins"/>
                <a:ea typeface="Poppins"/>
                <a:cs typeface="Poppins"/>
                <a:sym typeface="Poppins"/>
              </a:rPr>
              <a:t>Advanced Applications: Expanding the use of ICNs for tasks like learning Gaussian random fields, feature visualization, and more flexible invertible architectures.</a:t>
            </a:r>
          </a:p>
          <a:p>
            <a:pPr algn="ctr">
              <a:lnSpc>
                <a:spcPts val="3386"/>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4357513" y="936321"/>
            <a:ext cx="8321979" cy="8321979"/>
          </a:xfrm>
          <a:custGeom>
            <a:avLst/>
            <a:gdLst/>
            <a:ahLst/>
            <a:cxnLst/>
            <a:rect r="r" b="b" t="t" l="l"/>
            <a:pathLst>
              <a:path h="8321979" w="8321979">
                <a:moveTo>
                  <a:pt x="0" y="0"/>
                </a:moveTo>
                <a:lnTo>
                  <a:pt x="8321979" y="0"/>
                </a:lnTo>
                <a:lnTo>
                  <a:pt x="8321979" y="8321979"/>
                </a:lnTo>
                <a:lnTo>
                  <a:pt x="0" y="8321979"/>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TextBox 3" id="3"/>
          <p:cNvSpPr txBox="true"/>
          <p:nvPr/>
        </p:nvSpPr>
        <p:spPr>
          <a:xfrm rot="0">
            <a:off x="9139238" y="3661754"/>
            <a:ext cx="9525" cy="263271"/>
          </a:xfrm>
          <a:prstGeom prst="rect">
            <a:avLst/>
          </a:prstGeom>
        </p:spPr>
        <p:txBody>
          <a:bodyPr anchor="t" rtlCol="false" tIns="0" lIns="0" bIns="0" rIns="0">
            <a:spAutoFit/>
          </a:bodyPr>
          <a:lstStyle/>
          <a:p>
            <a:pPr algn="ctr">
              <a:lnSpc>
                <a:spcPts val="1962"/>
              </a:lnSpc>
              <a:spcBef>
                <a:spcPct val="0"/>
              </a:spcBef>
            </a:pPr>
          </a:p>
        </p:txBody>
      </p:sp>
      <p:sp>
        <p:nvSpPr>
          <p:cNvPr name="TextBox 4" id="4"/>
          <p:cNvSpPr txBox="true"/>
          <p:nvPr/>
        </p:nvSpPr>
        <p:spPr>
          <a:xfrm rot="0">
            <a:off x="1028700" y="1135377"/>
            <a:ext cx="3820001"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Invertibility</a:t>
            </a:r>
          </a:p>
        </p:txBody>
      </p:sp>
      <p:sp>
        <p:nvSpPr>
          <p:cNvPr name="TextBox 5" id="5"/>
          <p:cNvSpPr txBox="true"/>
          <p:nvPr/>
        </p:nvSpPr>
        <p:spPr>
          <a:xfrm rot="0">
            <a:off x="1028700" y="2569870"/>
            <a:ext cx="10511872" cy="806134"/>
          </a:xfrm>
          <a:prstGeom prst="rect">
            <a:avLst/>
          </a:prstGeom>
        </p:spPr>
        <p:txBody>
          <a:bodyPr anchor="t" rtlCol="false" tIns="0" lIns="0" bIns="0" rIns="0">
            <a:spAutoFit/>
          </a:bodyPr>
          <a:lstStyle/>
          <a:p>
            <a:pPr algn="ctr">
              <a:lnSpc>
                <a:spcPts val="2950"/>
              </a:lnSpc>
              <a:spcBef>
                <a:spcPct val="0"/>
              </a:spcBef>
            </a:pPr>
            <a:r>
              <a:rPr lang="en-US" sz="2706">
                <a:solidFill>
                  <a:srgbClr val="FFFFFF"/>
                </a:solidFill>
                <a:latin typeface="Codec Pro"/>
                <a:ea typeface="Codec Pro"/>
                <a:cs typeface="Codec Pro"/>
                <a:sym typeface="Codec Pro"/>
              </a:rPr>
              <a:t>INVERTIBILITY REFERS TO THE ABILITY OF A NETWORK OR LAYER TO MAP AN OUTPUT BACK TO ITS EXACT ORIGINAL INPUT. </a:t>
            </a:r>
          </a:p>
        </p:txBody>
      </p:sp>
      <p:sp>
        <p:nvSpPr>
          <p:cNvPr name="TextBox 6" id="6"/>
          <p:cNvSpPr txBox="true"/>
          <p:nvPr/>
        </p:nvSpPr>
        <p:spPr>
          <a:xfrm rot="0">
            <a:off x="1028700" y="4256405"/>
            <a:ext cx="4001810"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Convolution</a:t>
            </a:r>
          </a:p>
        </p:txBody>
      </p:sp>
      <p:sp>
        <p:nvSpPr>
          <p:cNvPr name="TextBox 7" id="7"/>
          <p:cNvSpPr txBox="true"/>
          <p:nvPr/>
        </p:nvSpPr>
        <p:spPr>
          <a:xfrm rot="0">
            <a:off x="1028700" y="5397808"/>
            <a:ext cx="9980693" cy="639611"/>
          </a:xfrm>
          <a:prstGeom prst="rect">
            <a:avLst/>
          </a:prstGeom>
        </p:spPr>
        <p:txBody>
          <a:bodyPr anchor="t" rtlCol="false" tIns="0" lIns="0" bIns="0" rIns="0">
            <a:spAutoFit/>
          </a:bodyPr>
          <a:lstStyle/>
          <a:p>
            <a:pPr algn="ctr">
              <a:lnSpc>
                <a:spcPts val="2341"/>
              </a:lnSpc>
              <a:spcBef>
                <a:spcPct val="0"/>
              </a:spcBef>
            </a:pPr>
            <a:r>
              <a:rPr lang="en-US" sz="2148">
                <a:solidFill>
                  <a:srgbClr val="FFFFFF"/>
                </a:solidFill>
                <a:latin typeface="Codec Pro"/>
                <a:ea typeface="Codec Pro"/>
                <a:cs typeface="Codec Pro"/>
                <a:sym typeface="Codec Pro"/>
              </a:rPr>
              <a:t>MATHEMATICAL PROCESS OFTEN USED FOR ANALYZING SPATIAL OR TEMPORAL PATTERNS IN DATA.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0396700" y="4570769"/>
            <a:ext cx="1696903" cy="1693401"/>
          </a:xfrm>
          <a:custGeom>
            <a:avLst/>
            <a:gdLst/>
            <a:ahLst/>
            <a:cxnLst/>
            <a:rect r="r" b="b" t="t" l="l"/>
            <a:pathLst>
              <a:path h="1693401" w="1696903">
                <a:moveTo>
                  <a:pt x="0" y="0"/>
                </a:moveTo>
                <a:lnTo>
                  <a:pt x="1696903" y="0"/>
                </a:lnTo>
                <a:lnTo>
                  <a:pt x="1696903" y="1693401"/>
                </a:lnTo>
                <a:lnTo>
                  <a:pt x="0" y="1693401"/>
                </a:lnTo>
                <a:lnTo>
                  <a:pt x="0" y="0"/>
                </a:lnTo>
                <a:close/>
              </a:path>
            </a:pathLst>
          </a:custGeom>
          <a:blipFill>
            <a:blip r:embed="rId3">
              <a:alphaModFix amt="62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40570" y="1965021"/>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5"/>
            <a:stretch>
              <a:fillRect l="0" t="0" r="0" b="0"/>
            </a:stretch>
          </a:blipFill>
        </p:spPr>
      </p:sp>
      <p:sp>
        <p:nvSpPr>
          <p:cNvPr name="TextBox 5" id="5"/>
          <p:cNvSpPr txBox="true"/>
          <p:nvPr/>
        </p:nvSpPr>
        <p:spPr>
          <a:xfrm rot="0">
            <a:off x="7453258" y="1676400"/>
            <a:ext cx="8935562" cy="1088201"/>
          </a:xfrm>
          <a:prstGeom prst="rect">
            <a:avLst/>
          </a:prstGeom>
        </p:spPr>
        <p:txBody>
          <a:bodyPr anchor="t" rtlCol="false" tIns="0" lIns="0" bIns="0" rIns="0">
            <a:spAutoFit/>
          </a:bodyPr>
          <a:lstStyle/>
          <a:p>
            <a:pPr algn="l">
              <a:lnSpc>
                <a:spcPts val="6843"/>
              </a:lnSpc>
            </a:pPr>
            <a:r>
              <a:rPr lang="en-US" sz="11405">
                <a:solidFill>
                  <a:srgbClr val="FFFFFF"/>
                </a:solidFill>
                <a:latin typeface="RQND Pro"/>
                <a:ea typeface="RQND Pro"/>
                <a:cs typeface="RQND Pro"/>
                <a:sym typeface="RQND Pro"/>
              </a:rPr>
              <a:t>NETWORK</a:t>
            </a:r>
          </a:p>
        </p:txBody>
      </p:sp>
      <p:sp>
        <p:nvSpPr>
          <p:cNvPr name="TextBox 6" id="6"/>
          <p:cNvSpPr txBox="true"/>
          <p:nvPr/>
        </p:nvSpPr>
        <p:spPr>
          <a:xfrm rot="0">
            <a:off x="7291999" y="3496019"/>
            <a:ext cx="9967301" cy="875324"/>
          </a:xfrm>
          <a:prstGeom prst="rect">
            <a:avLst/>
          </a:prstGeom>
        </p:spPr>
        <p:txBody>
          <a:bodyPr anchor="t" rtlCol="false" tIns="0" lIns="0" bIns="0" rIns="0">
            <a:spAutoFit/>
          </a:bodyPr>
          <a:lstStyle/>
          <a:p>
            <a:pPr algn="l">
              <a:lnSpc>
                <a:spcPts val="3432"/>
              </a:lnSpc>
              <a:spcBef>
                <a:spcPct val="0"/>
              </a:spcBef>
            </a:pPr>
            <a:r>
              <a:rPr lang="en-US" sz="2451">
                <a:solidFill>
                  <a:srgbClr val="FFFFFF"/>
                </a:solidFill>
                <a:latin typeface="Poppins"/>
                <a:ea typeface="Poppins"/>
                <a:cs typeface="Poppins"/>
                <a:sym typeface="Poppins"/>
              </a:rPr>
              <a:t>Networks are computing systems designed to simulate the way human brains process information. </a:t>
            </a:r>
          </a:p>
        </p:txBody>
      </p:sp>
      <p:sp>
        <p:nvSpPr>
          <p:cNvPr name="TextBox 7" id="7"/>
          <p:cNvSpPr txBox="true"/>
          <p:nvPr/>
        </p:nvSpPr>
        <p:spPr>
          <a:xfrm rot="0">
            <a:off x="7047000" y="6463596"/>
            <a:ext cx="10995688" cy="2099613"/>
          </a:xfrm>
          <a:prstGeom prst="rect">
            <a:avLst/>
          </a:prstGeom>
        </p:spPr>
        <p:txBody>
          <a:bodyPr anchor="t" rtlCol="false" tIns="0" lIns="0" bIns="0" rIns="0">
            <a:spAutoFit/>
          </a:bodyPr>
          <a:lstStyle/>
          <a:p>
            <a:pPr algn="ctr">
              <a:lnSpc>
                <a:spcPts val="2758"/>
              </a:lnSpc>
              <a:spcBef>
                <a:spcPct val="0"/>
              </a:spcBef>
            </a:pPr>
            <a:r>
              <a:rPr lang="en-US" sz="2530">
                <a:solidFill>
                  <a:srgbClr val="FFFFFF"/>
                </a:solidFill>
                <a:latin typeface="Poppins"/>
                <a:ea typeface="Poppins"/>
                <a:cs typeface="Poppins"/>
                <a:sym typeface="Poppins"/>
              </a:rPr>
              <a:t>INVERTIBLE CONVOLUTIONAL NETWORKS ARE A TYPE OF NEURAL NETWORK ARCHITECTURE WHERE EACH LAYER, INCLUDING THE CONVOLUTIONAL LAYERS, IS DESIGNED TO BE REVERSIBLE. THIS MEANS THAT GIVEN AN OUTPUT FROM THE NETWORK, IT IS POSSIBLE TO EXACTLY RECONSTRUCT THE ORIGINAL INPUT BY APPLYING THE INVERSE OF EACH LAYER’S OPERATION.</a:t>
            </a:r>
          </a:p>
        </p:txBody>
      </p:sp>
      <p:sp>
        <p:nvSpPr>
          <p:cNvPr name="TextBox 8" id="8"/>
          <p:cNvSpPr txBox="true"/>
          <p:nvPr/>
        </p:nvSpPr>
        <p:spPr>
          <a:xfrm rot="0">
            <a:off x="7453258" y="5175969"/>
            <a:ext cx="8935562" cy="1088201"/>
          </a:xfrm>
          <a:prstGeom prst="rect">
            <a:avLst/>
          </a:prstGeom>
        </p:spPr>
        <p:txBody>
          <a:bodyPr anchor="t" rtlCol="false" tIns="0" lIns="0" bIns="0" rIns="0">
            <a:spAutoFit/>
          </a:bodyPr>
          <a:lstStyle/>
          <a:p>
            <a:pPr algn="l">
              <a:lnSpc>
                <a:spcPts val="6843"/>
              </a:lnSpc>
            </a:pPr>
            <a:r>
              <a:rPr lang="en-US" sz="11405">
                <a:solidFill>
                  <a:srgbClr val="FFFFFF"/>
                </a:solidFill>
                <a:latin typeface="RQND Pro"/>
                <a:ea typeface="RQND Pro"/>
                <a:cs typeface="RQND Pro"/>
                <a:sym typeface="RQND Pro"/>
              </a:rPr>
              <a:t>ICN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884028" y="1028700"/>
            <a:ext cx="561705" cy="631774"/>
          </a:xfrm>
          <a:custGeom>
            <a:avLst/>
            <a:gdLst/>
            <a:ahLst/>
            <a:cxnLst/>
            <a:rect r="r" b="b" t="t" l="l"/>
            <a:pathLst>
              <a:path h="631774" w="561705">
                <a:moveTo>
                  <a:pt x="0" y="0"/>
                </a:moveTo>
                <a:lnTo>
                  <a:pt x="561704" y="0"/>
                </a:lnTo>
                <a:lnTo>
                  <a:pt x="561704"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70211" y="3968617"/>
            <a:ext cx="843381" cy="84338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2686988" y="769600"/>
            <a:ext cx="10654596" cy="1562416"/>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Advantages</a:t>
            </a:r>
          </a:p>
        </p:txBody>
      </p:sp>
      <p:grpSp>
        <p:nvGrpSpPr>
          <p:cNvPr name="Group 8" id="8"/>
          <p:cNvGrpSpPr/>
          <p:nvPr/>
        </p:nvGrpSpPr>
        <p:grpSpPr>
          <a:xfrm rot="0">
            <a:off x="9568722" y="3968617"/>
            <a:ext cx="843381" cy="84338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33598" y="2303441"/>
            <a:ext cx="17598279" cy="1029337"/>
          </a:xfrm>
          <a:prstGeom prst="rect">
            <a:avLst/>
          </a:prstGeom>
        </p:spPr>
        <p:txBody>
          <a:bodyPr anchor="t" rtlCol="false" tIns="0" lIns="0" bIns="0" rIns="0">
            <a:spAutoFit/>
          </a:bodyPr>
          <a:lstStyle/>
          <a:p>
            <a:pPr algn="ctr">
              <a:lnSpc>
                <a:spcPts val="3765"/>
              </a:lnSpc>
              <a:spcBef>
                <a:spcPct val="0"/>
              </a:spcBef>
            </a:pPr>
            <a:r>
              <a:rPr lang="en-US" sz="3454">
                <a:solidFill>
                  <a:srgbClr val="FFFFFF"/>
                </a:solidFill>
                <a:latin typeface="Copperplate Gothic 32 BC"/>
                <a:ea typeface="Copperplate Gothic 32 BC"/>
                <a:cs typeface="Copperplate Gothic 32 BC"/>
                <a:sym typeface="Copperplate Gothic 32 BC"/>
              </a:rPr>
              <a:t>OFFER SEVERAL KEY ADVANTAGES IN DEEP LEARNING, PARTICULARLY IN TASKS SUCH AS IMAGE GENERATION, RECONSTRUCTION</a:t>
            </a:r>
          </a:p>
        </p:txBody>
      </p:sp>
      <p:sp>
        <p:nvSpPr>
          <p:cNvPr name="TextBox 12" id="12"/>
          <p:cNvSpPr txBox="true"/>
          <p:nvPr/>
        </p:nvSpPr>
        <p:spPr>
          <a:xfrm rot="0">
            <a:off x="1898172" y="4032140"/>
            <a:ext cx="4667402" cy="1029337"/>
          </a:xfrm>
          <a:prstGeom prst="rect">
            <a:avLst/>
          </a:prstGeom>
        </p:spPr>
        <p:txBody>
          <a:bodyPr anchor="t" rtlCol="false" tIns="0" lIns="0" bIns="0" rIns="0">
            <a:spAutoFit/>
          </a:bodyPr>
          <a:lstStyle/>
          <a:p>
            <a:pPr algn="ctr">
              <a:lnSpc>
                <a:spcPts val="3765"/>
              </a:lnSpc>
              <a:spcBef>
                <a:spcPct val="0"/>
              </a:spcBef>
            </a:pPr>
            <a:r>
              <a:rPr lang="en-US" sz="3454">
                <a:solidFill>
                  <a:srgbClr val="FFFFFF"/>
                </a:solidFill>
                <a:latin typeface="Copperplate Gothic 32 BC Bold"/>
                <a:ea typeface="Copperplate Gothic 32 BC Bold"/>
                <a:cs typeface="Copperplate Gothic 32 BC Bold"/>
                <a:sym typeface="Copperplate Gothic 32 BC Bold"/>
              </a:rPr>
              <a:t>EXACT  RECONSTRUCTION</a:t>
            </a:r>
          </a:p>
        </p:txBody>
      </p:sp>
      <p:sp>
        <p:nvSpPr>
          <p:cNvPr name="TextBox 13" id="13"/>
          <p:cNvSpPr txBox="true"/>
          <p:nvPr/>
        </p:nvSpPr>
        <p:spPr>
          <a:xfrm rot="0">
            <a:off x="1291901" y="5593797"/>
            <a:ext cx="7795202" cy="2670658"/>
          </a:xfrm>
          <a:prstGeom prst="rect">
            <a:avLst/>
          </a:prstGeom>
        </p:spPr>
        <p:txBody>
          <a:bodyPr anchor="t" rtlCol="false" tIns="0" lIns="0" bIns="0" rIns="0">
            <a:spAutoFit/>
          </a:bodyPr>
          <a:lstStyle/>
          <a:p>
            <a:pPr algn="ctr">
              <a:lnSpc>
                <a:spcPts val="3004"/>
              </a:lnSpc>
              <a:spcBef>
                <a:spcPct val="0"/>
              </a:spcBef>
            </a:pPr>
            <a:r>
              <a:rPr lang="en-US" sz="2756">
                <a:solidFill>
                  <a:srgbClr val="FFFFFF"/>
                </a:solidFill>
                <a:latin typeface="Copperplate Gothic 32 BC"/>
                <a:ea typeface="Copperplate Gothic 32 BC"/>
                <a:cs typeface="Copperplate Gothic 32 BC"/>
                <a:sym typeface="Copperplate Gothic 32 BC"/>
              </a:rPr>
              <a:t>ALLOW FOR EXACT RECONSTRUCTION OF INPUT DATA FROM THE OUTPUT. SINCE THE TRANSFORMATIONS ARE INVERTIBLE, THE PROCESS IS REVERSIBLE, MEANING THAT THE ORIGINAL INPUT CAN BE PERFECTLY RECOVERED FROM THE OUTPUT WITHOUT LOSS OF INFORMATION.</a:t>
            </a:r>
          </a:p>
        </p:txBody>
      </p:sp>
      <p:sp>
        <p:nvSpPr>
          <p:cNvPr name="TextBox 14" id="14"/>
          <p:cNvSpPr txBox="true"/>
          <p:nvPr/>
        </p:nvSpPr>
        <p:spPr>
          <a:xfrm rot="0">
            <a:off x="11007883" y="3861351"/>
            <a:ext cx="4667402" cy="1029337"/>
          </a:xfrm>
          <a:prstGeom prst="rect">
            <a:avLst/>
          </a:prstGeom>
        </p:spPr>
        <p:txBody>
          <a:bodyPr anchor="t" rtlCol="false" tIns="0" lIns="0" bIns="0" rIns="0">
            <a:spAutoFit/>
          </a:bodyPr>
          <a:lstStyle/>
          <a:p>
            <a:pPr algn="ctr">
              <a:lnSpc>
                <a:spcPts val="3765"/>
              </a:lnSpc>
            </a:pPr>
            <a:r>
              <a:rPr lang="en-US" sz="3454">
                <a:solidFill>
                  <a:srgbClr val="FFFFFF"/>
                </a:solidFill>
                <a:latin typeface="Copperplate Gothic 32 BC Bold"/>
                <a:ea typeface="Copperplate Gothic 32 BC Bold"/>
                <a:cs typeface="Copperplate Gothic 32 BC Bold"/>
                <a:sym typeface="Copperplate Gothic 32 BC Bold"/>
              </a:rPr>
              <a:t>BIJECTIVE </a:t>
            </a:r>
          </a:p>
          <a:p>
            <a:pPr algn="ctr">
              <a:lnSpc>
                <a:spcPts val="3765"/>
              </a:lnSpc>
              <a:spcBef>
                <a:spcPct val="0"/>
              </a:spcBef>
            </a:pPr>
            <a:r>
              <a:rPr lang="en-US" sz="3454">
                <a:solidFill>
                  <a:srgbClr val="FFFFFF"/>
                </a:solidFill>
                <a:latin typeface="Copperplate Gothic 32 BC Bold"/>
                <a:ea typeface="Copperplate Gothic 32 BC Bold"/>
                <a:cs typeface="Copperplate Gothic 32 BC Bold"/>
                <a:sym typeface="Copperplate Gothic 32 BC Bold"/>
              </a:rPr>
              <a:t>MAPPING</a:t>
            </a:r>
          </a:p>
        </p:txBody>
      </p:sp>
      <p:sp>
        <p:nvSpPr>
          <p:cNvPr name="TextBox 15" id="15"/>
          <p:cNvSpPr txBox="true"/>
          <p:nvPr/>
        </p:nvSpPr>
        <p:spPr>
          <a:xfrm rot="0">
            <a:off x="9990413" y="5263949"/>
            <a:ext cx="7795202" cy="4158416"/>
          </a:xfrm>
          <a:prstGeom prst="rect">
            <a:avLst/>
          </a:prstGeom>
        </p:spPr>
        <p:txBody>
          <a:bodyPr anchor="t" rtlCol="false" tIns="0" lIns="0" bIns="0" rIns="0">
            <a:spAutoFit/>
          </a:bodyPr>
          <a:lstStyle/>
          <a:p>
            <a:pPr algn="ctr">
              <a:lnSpc>
                <a:spcPts val="3004"/>
              </a:lnSpc>
              <a:spcBef>
                <a:spcPct val="0"/>
              </a:spcBef>
            </a:pPr>
            <a:r>
              <a:rPr lang="en-US" sz="2756">
                <a:solidFill>
                  <a:srgbClr val="FFFFFF"/>
                </a:solidFill>
                <a:latin typeface="Copperplate Gothic 32 BC"/>
                <a:ea typeface="Copperplate Gothic 32 BC"/>
                <a:cs typeface="Copperplate Gothic 32 BC"/>
                <a:sym typeface="Copperplate Gothic 32 BC"/>
              </a:rPr>
              <a:t>ICNS PROVIDE A BIJECTIVE (ONE-TO-ONE AND ONTO) MAPPING BETWEEN INPUT AND OUTPUT. THIS ENSURES THAT EVERY POINT IN THE OUTPUT CORRESPONDS TO EXACTLY ONE POINT IN THE INPUT, PRESERVING STRUCTURE AND SEMANTICS ACROSS THE TRANSFORMATION. THIS IS PARTICULARLY USEFUL IN TASKS LIKE IMAGE GENERATION, WHERE EVERY PIXEL MUST CORRESPOND TO SOME MEANINGFUL LATENT VARIABLE.</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28725" y="1000125"/>
            <a:ext cx="14864358" cy="3886837"/>
          </a:xfrm>
          <a:prstGeom prst="rect">
            <a:avLst/>
          </a:prstGeom>
        </p:spPr>
        <p:txBody>
          <a:bodyPr anchor="t" rtlCol="false" tIns="0" lIns="0" bIns="0" rIns="0">
            <a:spAutoFit/>
          </a:bodyPr>
          <a:lstStyle/>
          <a:p>
            <a:pPr algn="ctr">
              <a:lnSpc>
                <a:spcPts val="3765"/>
              </a:lnSpc>
            </a:pPr>
            <a:r>
              <a:rPr lang="en-US" sz="3454">
                <a:solidFill>
                  <a:srgbClr val="01FFFF"/>
                </a:solidFill>
                <a:latin typeface="Copperplate Gothic 32 BC"/>
                <a:ea typeface="Copperplate Gothic 32 BC"/>
                <a:cs typeface="Copperplate Gothic 32 BC"/>
                <a:sym typeface="Copperplate Gothic 32 BC"/>
              </a:rPr>
              <a:t>AIM:-</a:t>
            </a:r>
          </a:p>
          <a:p>
            <a:pPr algn="ctr">
              <a:lnSpc>
                <a:spcPts val="3765"/>
              </a:lnSpc>
            </a:pPr>
          </a:p>
          <a:p>
            <a:pPr algn="ctr">
              <a:lnSpc>
                <a:spcPts val="3765"/>
              </a:lnSpc>
            </a:pPr>
            <a:r>
              <a:rPr lang="en-US" sz="3454">
                <a:solidFill>
                  <a:srgbClr val="01FFFF"/>
                </a:solidFill>
                <a:latin typeface="Copperplate Gothic 32 BC"/>
                <a:ea typeface="Copperplate Gothic 32 BC"/>
                <a:cs typeface="Copperplate Gothic 32 BC"/>
                <a:sym typeface="Copperplate Gothic 32 BC"/>
              </a:rPr>
              <a:t>IMPLEMENTING INVERTIBLE CONVOLUTIONAL NETWORKS</a:t>
            </a:r>
          </a:p>
          <a:p>
            <a:pPr algn="ctr">
              <a:lnSpc>
                <a:spcPts val="3765"/>
              </a:lnSpc>
            </a:pPr>
            <a:r>
              <a:rPr lang="en-US" sz="3454">
                <a:solidFill>
                  <a:srgbClr val="01FFFF"/>
                </a:solidFill>
                <a:latin typeface="Copperplate Gothic 32 BC"/>
                <a:ea typeface="Copperplate Gothic 32 BC"/>
                <a:cs typeface="Copperplate Gothic 32 BC"/>
                <a:sym typeface="Copperplate Gothic 32 BC"/>
              </a:rPr>
              <a:t>USING IT’S APPLICATIONS</a:t>
            </a:r>
          </a:p>
          <a:p>
            <a:pPr algn="ctr">
              <a:lnSpc>
                <a:spcPts val="3765"/>
              </a:lnSpc>
            </a:pPr>
          </a:p>
          <a:p>
            <a:pPr algn="ctr" marL="745870" indent="-372935" lvl="1">
              <a:lnSpc>
                <a:spcPts val="3765"/>
              </a:lnSpc>
              <a:buFont typeface="Arial"/>
              <a:buChar char="•"/>
            </a:pPr>
            <a:r>
              <a:rPr lang="en-US" sz="3454">
                <a:solidFill>
                  <a:srgbClr val="01FFFF"/>
                </a:solidFill>
                <a:latin typeface="Copperplate Gothic 32 BC"/>
                <a:ea typeface="Copperplate Gothic 32 BC"/>
                <a:cs typeface="Copperplate Gothic 32 BC"/>
                <a:sym typeface="Copperplate Gothic 32 BC"/>
              </a:rPr>
              <a:t>AIM TO MAINTAIN THE ARCHITECTURE'S DISCRIMINATIVE POWER WHILE ENABLING EXACT INVERSION.</a:t>
            </a:r>
          </a:p>
          <a:p>
            <a:pPr algn="ctr">
              <a:lnSpc>
                <a:spcPts val="3765"/>
              </a:lnSpc>
              <a:spcBef>
                <a:spcPct val="0"/>
              </a:spcBef>
            </a:pPr>
          </a:p>
        </p:txBody>
      </p:sp>
      <p:sp>
        <p:nvSpPr>
          <p:cNvPr name="TextBox 3" id="3"/>
          <p:cNvSpPr txBox="true"/>
          <p:nvPr/>
        </p:nvSpPr>
        <p:spPr>
          <a:xfrm rot="0">
            <a:off x="1228725" y="5306210"/>
            <a:ext cx="14056147" cy="4363087"/>
          </a:xfrm>
          <a:prstGeom prst="rect">
            <a:avLst/>
          </a:prstGeom>
        </p:spPr>
        <p:txBody>
          <a:bodyPr anchor="t" rtlCol="false" tIns="0" lIns="0" bIns="0" rIns="0">
            <a:spAutoFit/>
          </a:bodyPr>
          <a:lstStyle/>
          <a:p>
            <a:pPr algn="ctr">
              <a:lnSpc>
                <a:spcPts val="3765"/>
              </a:lnSpc>
            </a:pPr>
            <a:r>
              <a:rPr lang="en-US" sz="3454">
                <a:solidFill>
                  <a:srgbClr val="01FFFF"/>
                </a:solidFill>
                <a:latin typeface="Copperplate Gothic 32 BC"/>
                <a:ea typeface="Copperplate Gothic 32 BC"/>
                <a:cs typeface="Copperplate Gothic 32 BC"/>
                <a:sym typeface="Copperplate Gothic 32 BC"/>
              </a:rPr>
              <a:t>APPLICATIONS:-</a:t>
            </a:r>
          </a:p>
          <a:p>
            <a:pPr algn="ctr">
              <a:lnSpc>
                <a:spcPts val="3765"/>
              </a:lnSpc>
            </a:pPr>
          </a:p>
          <a:p>
            <a:pPr algn="ctr" marL="745870" indent="-372935" lvl="1">
              <a:lnSpc>
                <a:spcPts val="3765"/>
              </a:lnSpc>
              <a:buFont typeface="Arial"/>
              <a:buChar char="•"/>
            </a:pPr>
            <a:r>
              <a:rPr lang="en-US" sz="3454">
                <a:solidFill>
                  <a:srgbClr val="01FFFF"/>
                </a:solidFill>
                <a:latin typeface="Copperplate Gothic 32 BC"/>
                <a:ea typeface="Copperplate Gothic 32 BC"/>
                <a:cs typeface="Copperplate Gothic 32 BC"/>
                <a:sym typeface="Copperplate Gothic 32 BC"/>
              </a:rPr>
              <a:t>I</a:t>
            </a:r>
            <a:r>
              <a:rPr lang="en-US" sz="3454">
                <a:solidFill>
                  <a:srgbClr val="01FFFF"/>
                </a:solidFill>
                <a:latin typeface="Copperplate Gothic 32 BC Bold"/>
                <a:ea typeface="Copperplate Gothic 32 BC Bold"/>
                <a:cs typeface="Copperplate Gothic 32 BC Bold"/>
                <a:sym typeface="Copperplate Gothic 32 BC Bold"/>
              </a:rPr>
              <a:t>MAGE RECONSTRUCTION AND SUPER-RESOLUTION</a:t>
            </a:r>
          </a:p>
          <a:p>
            <a:pPr algn="ctr" marL="745870" indent="-372935" lvl="1">
              <a:lnSpc>
                <a:spcPts val="3765"/>
              </a:lnSpc>
              <a:buFont typeface="Arial"/>
              <a:buChar char="•"/>
            </a:pPr>
            <a:r>
              <a:rPr lang="en-US" sz="3454">
                <a:solidFill>
                  <a:srgbClr val="01FFFF"/>
                </a:solidFill>
                <a:latin typeface="Copperplate Gothic 32 BC Bold"/>
                <a:ea typeface="Copperplate Gothic 32 BC Bold"/>
                <a:cs typeface="Copperplate Gothic 32 BC Bold"/>
                <a:sym typeface="Copperplate Gothic 32 BC Bold"/>
              </a:rPr>
              <a:t>SCIENTIFIC AND MEDICAL IMAGING</a:t>
            </a:r>
          </a:p>
          <a:p>
            <a:pPr algn="ctr" marL="745870" indent="-372935" lvl="1">
              <a:lnSpc>
                <a:spcPts val="3765"/>
              </a:lnSpc>
              <a:buFont typeface="Arial"/>
              <a:buChar char="•"/>
            </a:pPr>
            <a:r>
              <a:rPr lang="en-US" sz="3454">
                <a:solidFill>
                  <a:srgbClr val="01FFFF"/>
                </a:solidFill>
                <a:latin typeface="Copperplate Gothic 32 BC Bold"/>
                <a:ea typeface="Copperplate Gothic 32 BC Bold"/>
                <a:cs typeface="Copperplate Gothic 32 BC Bold"/>
                <a:sym typeface="Copperplate Gothic 32 BC Bold"/>
              </a:rPr>
              <a:t>FEATURE VISUALIZATION AND INTERPRETABILITY</a:t>
            </a:r>
          </a:p>
          <a:p>
            <a:pPr algn="ctr" marL="745870" indent="-372935" lvl="1">
              <a:lnSpc>
                <a:spcPts val="3765"/>
              </a:lnSpc>
              <a:buFont typeface="Arial"/>
              <a:buChar char="•"/>
            </a:pPr>
            <a:r>
              <a:rPr lang="en-US" sz="3454">
                <a:solidFill>
                  <a:srgbClr val="01FFFF"/>
                </a:solidFill>
                <a:latin typeface="Copperplate Gothic 32 BC Bold"/>
                <a:ea typeface="Copperplate Gothic 32 BC Bold"/>
                <a:cs typeface="Copperplate Gothic 32 BC Bold"/>
                <a:sym typeface="Copperplate Gothic 32 BC Bold"/>
              </a:rPr>
              <a:t>MEMORY-EFFICIENT TRAINING IN NEURAL NETWORKS</a:t>
            </a:r>
          </a:p>
          <a:p>
            <a:pPr algn="ctr" marL="745870" indent="-372935" lvl="1">
              <a:lnSpc>
                <a:spcPts val="3765"/>
              </a:lnSpc>
              <a:buFont typeface="Arial"/>
              <a:buChar char="•"/>
            </a:pPr>
            <a:r>
              <a:rPr lang="en-US" sz="3454">
                <a:solidFill>
                  <a:srgbClr val="01FFFF"/>
                </a:solidFill>
                <a:latin typeface="Copperplate Gothic 32 BC Bold"/>
                <a:ea typeface="Copperplate Gothic 32 BC Bold"/>
                <a:cs typeface="Copperplate Gothic 32 BC Bold"/>
                <a:sym typeface="Copperplate Gothic 32 BC Bold"/>
              </a:rPr>
              <a:t>GENERATIVE MODELING AND NORMALIZING FLOWS</a:t>
            </a:r>
          </a:p>
          <a:p>
            <a:pPr algn="ctr">
              <a:lnSpc>
                <a:spcPts val="3765"/>
              </a:lnSpc>
            </a:pPr>
          </a:p>
          <a:p>
            <a:pPr algn="ctr">
              <a:lnSpc>
                <a:spcPts val="3765"/>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9363147" y="4498413"/>
            <a:ext cx="9525" cy="1566544"/>
          </a:xfrm>
          <a:prstGeom prst="rect">
            <a:avLst/>
          </a:prstGeom>
        </p:spPr>
        <p:txBody>
          <a:bodyPr anchor="t" rtlCol="false" tIns="0" lIns="0" bIns="0" rIns="0">
            <a:spAutoFit/>
          </a:bodyPr>
          <a:lstStyle/>
          <a:p>
            <a:pPr algn="ctr">
              <a:lnSpc>
                <a:spcPts val="12880"/>
              </a:lnSpc>
            </a:pPr>
          </a:p>
        </p:txBody>
      </p:sp>
      <p:sp>
        <p:nvSpPr>
          <p:cNvPr name="TextBox 3" id="3"/>
          <p:cNvSpPr txBox="true"/>
          <p:nvPr/>
        </p:nvSpPr>
        <p:spPr>
          <a:xfrm rot="0">
            <a:off x="1459412" y="1642254"/>
            <a:ext cx="6270293" cy="863600"/>
          </a:xfrm>
          <a:prstGeom prst="rect">
            <a:avLst/>
          </a:prstGeom>
        </p:spPr>
        <p:txBody>
          <a:bodyPr anchor="t" rtlCol="false" tIns="0" lIns="0" bIns="0" rIns="0">
            <a:spAutoFit/>
          </a:bodyPr>
          <a:lstStyle/>
          <a:p>
            <a:pPr algn="ctr">
              <a:lnSpc>
                <a:spcPts val="7000"/>
              </a:lnSpc>
            </a:pPr>
            <a:r>
              <a:rPr lang="en-US" sz="5000" b="true">
                <a:solidFill>
                  <a:srgbClr val="FFFFFF"/>
                </a:solidFill>
                <a:latin typeface="Canva Sans Bold"/>
                <a:ea typeface="Canva Sans Bold"/>
                <a:cs typeface="Canva Sans Bold"/>
                <a:sym typeface="Canva Sans Bold"/>
              </a:rPr>
              <a:t>Dataset preparation</a:t>
            </a:r>
          </a:p>
        </p:txBody>
      </p:sp>
      <p:sp>
        <p:nvSpPr>
          <p:cNvPr name="TextBox 4" id="4"/>
          <p:cNvSpPr txBox="true"/>
          <p:nvPr/>
        </p:nvSpPr>
        <p:spPr>
          <a:xfrm rot="0">
            <a:off x="2104746" y="2677303"/>
            <a:ext cx="16875339" cy="1967088"/>
          </a:xfrm>
          <a:prstGeom prst="rect">
            <a:avLst/>
          </a:prstGeom>
        </p:spPr>
        <p:txBody>
          <a:bodyPr anchor="t" rtlCol="false" tIns="0" lIns="0" bIns="0" rIns="0">
            <a:spAutoFit/>
          </a:bodyPr>
          <a:lstStyle/>
          <a:p>
            <a:pPr algn="l" marL="604521" indent="-302261" lvl="1">
              <a:lnSpc>
                <a:spcPts val="3920"/>
              </a:lnSpc>
              <a:buFont typeface="Arial"/>
              <a:buChar char="•"/>
            </a:pPr>
            <a:r>
              <a:rPr lang="en-US" b="true" sz="2800">
                <a:solidFill>
                  <a:srgbClr val="FFFFFF"/>
                </a:solidFill>
                <a:latin typeface="Canva Sans Bold"/>
                <a:ea typeface="Canva Sans Bold"/>
                <a:cs typeface="Canva Sans Bold"/>
                <a:sym typeface="Canva Sans Bold"/>
              </a:rPr>
              <a:t>The torch and torch.nn modules are for building and training neural networks. torchvision.transforms and torchvision.datasets provide tools to prepare and load the dataset (CIFAR-10).</a:t>
            </a:r>
            <a:r>
              <a:rPr lang="en-US" b="true" sz="2800">
                <a:solidFill>
                  <a:srgbClr val="FFFFFF"/>
                </a:solidFill>
                <a:latin typeface="Canva Sans Bold"/>
                <a:ea typeface="Canva Sans Bold"/>
                <a:cs typeface="Canva Sans Bold"/>
                <a:sym typeface="Canva Sans Bold"/>
              </a:rPr>
              <a:t>.</a:t>
            </a:r>
          </a:p>
          <a:p>
            <a:pPr algn="ctr">
              <a:lnSpc>
                <a:spcPts val="3920"/>
              </a:lnSpc>
              <a:spcBef>
                <a:spcPct val="0"/>
              </a:spcBef>
            </a:pPr>
          </a:p>
        </p:txBody>
      </p:sp>
      <p:sp>
        <p:nvSpPr>
          <p:cNvPr name="TextBox 5" id="5"/>
          <p:cNvSpPr txBox="true"/>
          <p:nvPr/>
        </p:nvSpPr>
        <p:spPr>
          <a:xfrm rot="0">
            <a:off x="310094" y="4279900"/>
            <a:ext cx="6301662" cy="863600"/>
          </a:xfrm>
          <a:prstGeom prst="rect">
            <a:avLst/>
          </a:prstGeom>
        </p:spPr>
        <p:txBody>
          <a:bodyPr anchor="t" rtlCol="false" tIns="0" lIns="0" bIns="0" rIns="0">
            <a:spAutoFit/>
          </a:bodyPr>
          <a:lstStyle/>
          <a:p>
            <a:pPr algn="ctr">
              <a:lnSpc>
                <a:spcPts val="7000"/>
              </a:lnSpc>
            </a:pPr>
            <a:r>
              <a:rPr lang="en-US" sz="5000" b="true">
                <a:solidFill>
                  <a:srgbClr val="FFFFFF"/>
                </a:solidFill>
                <a:latin typeface="Canva Sans Bold"/>
                <a:ea typeface="Canva Sans Bold"/>
                <a:cs typeface="Canva Sans Bold"/>
                <a:sym typeface="Canva Sans Bold"/>
              </a:rPr>
              <a:t>Defining ICN</a:t>
            </a:r>
          </a:p>
        </p:txBody>
      </p:sp>
      <p:sp>
        <p:nvSpPr>
          <p:cNvPr name="TextBox 6" id="6"/>
          <p:cNvSpPr txBox="true"/>
          <p:nvPr/>
        </p:nvSpPr>
        <p:spPr>
          <a:xfrm rot="0">
            <a:off x="2279810" y="5310260"/>
            <a:ext cx="12149599" cy="1967088"/>
          </a:xfrm>
          <a:prstGeom prst="rect">
            <a:avLst/>
          </a:prstGeom>
        </p:spPr>
        <p:txBody>
          <a:bodyPr anchor="t" rtlCol="false" tIns="0" lIns="0" bIns="0" rIns="0">
            <a:spAutoFit/>
          </a:bodyPr>
          <a:lstStyle/>
          <a:p>
            <a:pPr algn="ctr">
              <a:lnSpc>
                <a:spcPts val="3919"/>
              </a:lnSpc>
            </a:pPr>
            <a:r>
              <a:rPr lang="en-US" sz="2799">
                <a:solidFill>
                  <a:srgbClr val="FFFFFF"/>
                </a:solidFill>
                <a:latin typeface="Canva Sans"/>
                <a:ea typeface="Canva Sans"/>
                <a:cs typeface="Canva Sans"/>
                <a:sym typeface="Canva Sans"/>
              </a:rPr>
              <a:t>Create a custom invertible convolution layer InvertibleConvLayer with:</a:t>
            </a:r>
          </a:p>
          <a:p>
            <a:pPr algn="l" marL="604519" indent="-302260" lvl="1">
              <a:lnSpc>
                <a:spcPts val="3919"/>
              </a:lnSpc>
              <a:buFont typeface="Arial"/>
              <a:buChar char="•"/>
            </a:pPr>
            <a:r>
              <a:rPr lang="en-US" sz="2799">
                <a:solidFill>
                  <a:srgbClr val="FFFFFF"/>
                </a:solidFill>
                <a:latin typeface="Canva Sans"/>
                <a:ea typeface="Canva Sans"/>
                <a:cs typeface="Canva Sans"/>
                <a:sym typeface="Canva Sans"/>
              </a:rPr>
              <a:t>A forward function to apply a convolution operation.</a:t>
            </a:r>
          </a:p>
          <a:p>
            <a:pPr algn="l" marL="604519" indent="-302260" lvl="1">
              <a:lnSpc>
                <a:spcPts val="3919"/>
              </a:lnSpc>
              <a:buFont typeface="Arial"/>
              <a:buChar char="•"/>
            </a:pPr>
            <a:r>
              <a:rPr lang="en-US" sz="2799">
                <a:solidFill>
                  <a:srgbClr val="FFFFFF"/>
                </a:solidFill>
                <a:latin typeface="Canva Sans"/>
                <a:ea typeface="Canva Sans"/>
                <a:cs typeface="Canva Sans"/>
                <a:sym typeface="Canva Sans"/>
              </a:rPr>
              <a:t>An inverse function intended to perform the reverse operation.</a:t>
            </a:r>
          </a:p>
          <a:p>
            <a:pPr algn="l">
              <a:lnSpc>
                <a:spcPts val="3919"/>
              </a:lnSpc>
            </a:pPr>
          </a:p>
        </p:txBody>
      </p:sp>
      <p:sp>
        <p:nvSpPr>
          <p:cNvPr name="TextBox 7" id="7"/>
          <p:cNvSpPr txBox="true"/>
          <p:nvPr/>
        </p:nvSpPr>
        <p:spPr>
          <a:xfrm rot="0">
            <a:off x="2279810" y="7433924"/>
            <a:ext cx="16008190" cy="2462352"/>
          </a:xfrm>
          <a:prstGeom prst="rect">
            <a:avLst/>
          </a:prstGeom>
        </p:spPr>
        <p:txBody>
          <a:bodyPr anchor="t" rtlCol="false" tIns="0" lIns="0" bIns="0" rIns="0">
            <a:spAutoFit/>
          </a:bodyPr>
          <a:lstStyle/>
          <a:p>
            <a:pPr algn="l">
              <a:lnSpc>
                <a:spcPts val="3920"/>
              </a:lnSpc>
            </a:pPr>
            <a:r>
              <a:rPr lang="en-US" sz="2800">
                <a:solidFill>
                  <a:srgbClr val="FFFFFF"/>
                </a:solidFill>
                <a:latin typeface="Canva Sans"/>
                <a:ea typeface="Canva Sans"/>
                <a:cs typeface="Canva Sans"/>
                <a:sym typeface="Canva Sans"/>
              </a:rPr>
              <a:t>Construct the full network ICN by stacking multiple InvertibleConvLayer layers.</a:t>
            </a:r>
          </a:p>
          <a:p>
            <a:pPr algn="l" marL="604523" indent="-302261" lvl="1">
              <a:lnSpc>
                <a:spcPts val="3920"/>
              </a:lnSpc>
              <a:buFont typeface="Arial"/>
              <a:buChar char="•"/>
            </a:pPr>
            <a:r>
              <a:rPr lang="en-US" sz="2800">
                <a:solidFill>
                  <a:srgbClr val="FFFFFF"/>
                </a:solidFill>
                <a:latin typeface="Canva Sans"/>
                <a:ea typeface="Canva Sans"/>
                <a:cs typeface="Canva Sans"/>
                <a:sym typeface="Canva Sans"/>
              </a:rPr>
              <a:t>Implement:</a:t>
            </a:r>
          </a:p>
          <a:p>
            <a:pPr algn="l" marL="604523" indent="-302261" lvl="1">
              <a:lnSpc>
                <a:spcPts val="3920"/>
              </a:lnSpc>
              <a:buFont typeface="Arial"/>
              <a:buChar char="•"/>
            </a:pPr>
            <a:r>
              <a:rPr lang="en-US" sz="2800">
                <a:solidFill>
                  <a:srgbClr val="FFFFFF"/>
                </a:solidFill>
                <a:latin typeface="Canva Sans"/>
                <a:ea typeface="Canva Sans"/>
                <a:cs typeface="Canva Sans"/>
                <a:sym typeface="Canva Sans"/>
              </a:rPr>
              <a:t>A forward method to process input images layer-by-layer.</a:t>
            </a:r>
          </a:p>
          <a:p>
            <a:pPr algn="l" marL="604523" indent="-302261" lvl="1">
              <a:lnSpc>
                <a:spcPts val="3920"/>
              </a:lnSpc>
              <a:buFont typeface="Arial"/>
              <a:buChar char="•"/>
            </a:pPr>
            <a:r>
              <a:rPr lang="en-US" sz="2800">
                <a:solidFill>
                  <a:srgbClr val="FFFFFF"/>
                </a:solidFill>
                <a:latin typeface="Canva Sans"/>
                <a:ea typeface="Canva Sans"/>
                <a:cs typeface="Canva Sans"/>
                <a:sym typeface="Canva Sans"/>
              </a:rPr>
              <a:t>An inverse method to reverse the operations in each layer, used for image generation.</a:t>
            </a:r>
          </a:p>
          <a:p>
            <a:pPr algn="l">
              <a:lnSpc>
                <a:spcPts val="3920"/>
              </a:lnSpc>
            </a:pPr>
          </a:p>
        </p:txBody>
      </p:sp>
      <p:sp>
        <p:nvSpPr>
          <p:cNvPr name="TextBox 8" id="8"/>
          <p:cNvSpPr txBox="true"/>
          <p:nvPr/>
        </p:nvSpPr>
        <p:spPr>
          <a:xfrm rot="0">
            <a:off x="5613974" y="631369"/>
            <a:ext cx="7060051" cy="887060"/>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Code Implementation</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1028700" y="933450"/>
            <a:ext cx="5238715" cy="1810949"/>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 Train the Model</a:t>
            </a:r>
          </a:p>
          <a:p>
            <a:pPr algn="ctr">
              <a:lnSpc>
                <a:spcPts val="7279"/>
              </a:lnSpc>
            </a:pPr>
          </a:p>
        </p:txBody>
      </p:sp>
      <p:sp>
        <p:nvSpPr>
          <p:cNvPr name="TextBox 3" id="3"/>
          <p:cNvSpPr txBox="true"/>
          <p:nvPr/>
        </p:nvSpPr>
        <p:spPr>
          <a:xfrm rot="0">
            <a:off x="1028700" y="5938945"/>
            <a:ext cx="9827241" cy="1810949"/>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Generate and Visualize Images</a:t>
            </a:r>
          </a:p>
          <a:p>
            <a:pPr algn="ctr">
              <a:lnSpc>
                <a:spcPts val="7279"/>
              </a:lnSpc>
            </a:pPr>
          </a:p>
        </p:txBody>
      </p:sp>
      <p:sp>
        <p:nvSpPr>
          <p:cNvPr name="TextBox 4" id="4"/>
          <p:cNvSpPr txBox="true"/>
          <p:nvPr/>
        </p:nvSpPr>
        <p:spPr>
          <a:xfrm rot="0">
            <a:off x="2446185" y="2036707"/>
            <a:ext cx="15370837" cy="6137386"/>
          </a:xfrm>
          <a:prstGeom prst="rect">
            <a:avLst/>
          </a:prstGeom>
        </p:spPr>
        <p:txBody>
          <a:bodyPr anchor="t" rtlCol="false" tIns="0" lIns="0" bIns="0" rIns="0">
            <a:spAutoFit/>
          </a:bodyPr>
          <a:lstStyle/>
          <a:p>
            <a:pPr algn="l">
              <a:lnSpc>
                <a:spcPts val="5665"/>
              </a:lnSpc>
            </a:pPr>
            <a:r>
              <a:rPr lang="en-US" sz="4046">
                <a:solidFill>
                  <a:srgbClr val="FFFFFF"/>
                </a:solidFill>
                <a:latin typeface="Canva Sans"/>
                <a:ea typeface="Canva Sans"/>
                <a:cs typeface="Canva Sans"/>
                <a:sym typeface="Canva Sans"/>
              </a:rPr>
              <a:t>For each epoch:</a:t>
            </a:r>
          </a:p>
          <a:p>
            <a:pPr algn="l" marL="671923" indent="-335961" lvl="1">
              <a:lnSpc>
                <a:spcPts val="4357"/>
              </a:lnSpc>
              <a:buFont typeface="Arial"/>
              <a:buChar char="•"/>
            </a:pPr>
            <a:r>
              <a:rPr lang="en-US" sz="3112">
                <a:solidFill>
                  <a:srgbClr val="FFFFFF"/>
                </a:solidFill>
                <a:latin typeface="Canva Sans"/>
                <a:ea typeface="Canva Sans"/>
                <a:cs typeface="Canva Sans"/>
                <a:sym typeface="Canva Sans"/>
              </a:rPr>
              <a:t>Loop over the data batches, moving images to the GPU.</a:t>
            </a:r>
          </a:p>
          <a:p>
            <a:pPr algn="l" marL="671923" indent="-335961" lvl="1">
              <a:lnSpc>
                <a:spcPts val="4357"/>
              </a:lnSpc>
              <a:buFont typeface="Arial"/>
              <a:buChar char="•"/>
            </a:pPr>
            <a:r>
              <a:rPr lang="en-US" sz="3112">
                <a:solidFill>
                  <a:srgbClr val="FFFFFF"/>
                </a:solidFill>
                <a:latin typeface="Canva Sans"/>
                <a:ea typeface="Canva Sans"/>
                <a:cs typeface="Canva Sans"/>
                <a:sym typeface="Canva Sans"/>
              </a:rPr>
              <a:t>Pass the images through the model’s </a:t>
            </a:r>
            <a:r>
              <a:rPr lang="en-US" b="true" sz="3112">
                <a:solidFill>
                  <a:srgbClr val="FFFFFF"/>
                </a:solidFill>
                <a:latin typeface="Canva Sans Medium"/>
                <a:ea typeface="Canva Sans Medium"/>
                <a:cs typeface="Canva Sans Medium"/>
                <a:sym typeface="Canva Sans Medium"/>
              </a:rPr>
              <a:t>forward</a:t>
            </a:r>
            <a:r>
              <a:rPr lang="en-US" sz="3112">
                <a:solidFill>
                  <a:srgbClr val="FFFFFF"/>
                </a:solidFill>
                <a:latin typeface="Canva Sans"/>
                <a:ea typeface="Canva Sans"/>
                <a:cs typeface="Canva Sans"/>
                <a:sym typeface="Canva Sans"/>
              </a:rPr>
              <a:t> method to get reconstructions.</a:t>
            </a:r>
          </a:p>
          <a:p>
            <a:pPr algn="l" marL="671923" indent="-335961" lvl="1">
              <a:lnSpc>
                <a:spcPts val="4357"/>
              </a:lnSpc>
              <a:buFont typeface="Arial"/>
              <a:buChar char="•"/>
            </a:pPr>
            <a:r>
              <a:rPr lang="en-US" sz="3112">
                <a:solidFill>
                  <a:srgbClr val="FFFFFF"/>
                </a:solidFill>
                <a:latin typeface="Canva Sans"/>
                <a:ea typeface="Canva Sans"/>
                <a:cs typeface="Canva Sans"/>
                <a:sym typeface="Canva Sans"/>
              </a:rPr>
              <a:t>Compute the loss between the reconstructions and original images, then backpropagate to adjust weights.</a:t>
            </a:r>
          </a:p>
          <a:p>
            <a:pPr algn="l" marL="671923" indent="-335961" lvl="1">
              <a:lnSpc>
                <a:spcPts val="4357"/>
              </a:lnSpc>
              <a:buFont typeface="Arial"/>
              <a:buChar char="•"/>
            </a:pPr>
            <a:r>
              <a:rPr lang="en-US" sz="3112">
                <a:solidFill>
                  <a:srgbClr val="FFFFFF"/>
                </a:solidFill>
                <a:latin typeface="Canva Sans"/>
                <a:ea typeface="Canva Sans"/>
                <a:cs typeface="Canva Sans"/>
                <a:sym typeface="Canva Sans"/>
              </a:rPr>
              <a:t>Print the average loss per epoch to monitor training progress.</a:t>
            </a:r>
          </a:p>
          <a:p>
            <a:pPr algn="l">
              <a:lnSpc>
                <a:spcPts val="5281"/>
              </a:lnSpc>
            </a:pPr>
          </a:p>
          <a:p>
            <a:pPr algn="l">
              <a:lnSpc>
                <a:spcPts val="5281"/>
              </a:lnSpc>
            </a:pPr>
          </a:p>
          <a:p>
            <a:pPr algn="l">
              <a:lnSpc>
                <a:spcPts val="5281"/>
              </a:lnSpc>
            </a:pPr>
          </a:p>
          <a:p>
            <a:pPr algn="l">
              <a:lnSpc>
                <a:spcPts val="5665"/>
              </a:lnSpc>
            </a:pPr>
          </a:p>
        </p:txBody>
      </p:sp>
      <p:sp>
        <p:nvSpPr>
          <p:cNvPr name="TextBox 5" id="5"/>
          <p:cNvSpPr txBox="true"/>
          <p:nvPr/>
        </p:nvSpPr>
        <p:spPr>
          <a:xfrm rot="0">
            <a:off x="1499678" y="7330282"/>
            <a:ext cx="16788322" cy="1635115"/>
          </a:xfrm>
          <a:prstGeom prst="rect">
            <a:avLst/>
          </a:prstGeom>
        </p:spPr>
        <p:txBody>
          <a:bodyPr anchor="t" rtlCol="false" tIns="0" lIns="0" bIns="0" rIns="0">
            <a:spAutoFit/>
          </a:bodyPr>
          <a:lstStyle/>
          <a:p>
            <a:pPr algn="l" marL="673864" indent="-336932" lvl="1">
              <a:lnSpc>
                <a:spcPts val="4369"/>
              </a:lnSpc>
              <a:buFont typeface="Arial"/>
              <a:buChar char="•"/>
            </a:pPr>
            <a:r>
              <a:rPr lang="en-US" sz="3121">
                <a:solidFill>
                  <a:srgbClr val="FFFFFF"/>
                </a:solidFill>
                <a:latin typeface="Canva Sans"/>
                <a:ea typeface="Canva Sans"/>
                <a:cs typeface="Canva Sans"/>
                <a:sym typeface="Canva Sans"/>
              </a:rPr>
              <a:t>Implement </a:t>
            </a:r>
            <a:r>
              <a:rPr lang="en-US" b="true" sz="3121">
                <a:solidFill>
                  <a:srgbClr val="FFFFFF"/>
                </a:solidFill>
                <a:latin typeface="Canva Sans Medium"/>
                <a:ea typeface="Canva Sans Medium"/>
                <a:cs typeface="Canva Sans Medium"/>
                <a:sym typeface="Canva Sans Medium"/>
              </a:rPr>
              <a:t>generate_images</a:t>
            </a:r>
            <a:r>
              <a:rPr lang="en-US" sz="3121">
                <a:solidFill>
                  <a:srgbClr val="FFFFFF"/>
                </a:solidFill>
                <a:latin typeface="Canva Sans"/>
                <a:ea typeface="Canva Sans"/>
                <a:cs typeface="Canva Sans"/>
                <a:sym typeface="Canva Sans"/>
              </a:rPr>
              <a:t> to generate new images by sampling random latent vectors and passing them through the model’s </a:t>
            </a:r>
            <a:r>
              <a:rPr lang="en-US" b="true" sz="3121">
                <a:solidFill>
                  <a:srgbClr val="FFFFFF"/>
                </a:solidFill>
                <a:latin typeface="Canva Sans Medium"/>
                <a:ea typeface="Canva Sans Medium"/>
                <a:cs typeface="Canva Sans Medium"/>
                <a:sym typeface="Canva Sans Medium"/>
              </a:rPr>
              <a:t>inverse</a:t>
            </a:r>
            <a:r>
              <a:rPr lang="en-US" sz="3121">
                <a:solidFill>
                  <a:srgbClr val="FFFFFF"/>
                </a:solidFill>
                <a:latin typeface="Canva Sans"/>
                <a:ea typeface="Canva Sans"/>
                <a:cs typeface="Canva Sans"/>
                <a:sym typeface="Canva Sans"/>
              </a:rPr>
              <a:t> function.</a:t>
            </a:r>
          </a:p>
          <a:p>
            <a:pPr algn="l">
              <a:lnSpc>
                <a:spcPts val="4369"/>
              </a:lnSpc>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1378291" y="3107473"/>
            <a:ext cx="21044583" cy="3862504"/>
          </a:xfrm>
          <a:prstGeom prst="rect">
            <a:avLst/>
          </a:prstGeom>
        </p:spPr>
        <p:txBody>
          <a:bodyPr anchor="t" rtlCol="false" tIns="0" lIns="0" bIns="0" rIns="0">
            <a:spAutoFit/>
          </a:bodyPr>
          <a:lstStyle/>
          <a:p>
            <a:pPr algn="ctr">
              <a:lnSpc>
                <a:spcPts val="15559"/>
              </a:lnSpc>
            </a:pPr>
            <a:r>
              <a:rPr lang="en-US" sz="11113" b="true">
                <a:solidFill>
                  <a:srgbClr val="FFFFFF"/>
                </a:solidFill>
                <a:latin typeface="Canva Sans Bold"/>
                <a:ea typeface="Canva Sans Bold"/>
                <a:cs typeface="Canva Sans Bold"/>
                <a:sym typeface="Canva Sans Bold"/>
              </a:rPr>
              <a:t>Results of Image Reconstruction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75047"/>
            <a:ext cx="9987543" cy="4068453"/>
          </a:xfrm>
          <a:custGeom>
            <a:avLst/>
            <a:gdLst/>
            <a:ahLst/>
            <a:cxnLst/>
            <a:rect r="r" b="b" t="t" l="l"/>
            <a:pathLst>
              <a:path h="4068453" w="9987543">
                <a:moveTo>
                  <a:pt x="0" y="0"/>
                </a:moveTo>
                <a:lnTo>
                  <a:pt x="9987543" y="0"/>
                </a:lnTo>
                <a:lnTo>
                  <a:pt x="9987543" y="4068453"/>
                </a:lnTo>
                <a:lnTo>
                  <a:pt x="0" y="4068453"/>
                </a:lnTo>
                <a:lnTo>
                  <a:pt x="0" y="0"/>
                </a:lnTo>
                <a:close/>
              </a:path>
            </a:pathLst>
          </a:custGeom>
          <a:blipFill>
            <a:blip r:embed="rId2"/>
            <a:stretch>
              <a:fillRect l="0" t="0" r="-13153" b="0"/>
            </a:stretch>
          </a:blipFill>
        </p:spPr>
      </p:sp>
      <p:sp>
        <p:nvSpPr>
          <p:cNvPr name="Freeform 3" id="3"/>
          <p:cNvSpPr/>
          <p:nvPr/>
        </p:nvSpPr>
        <p:spPr>
          <a:xfrm flipH="false" flipV="false" rot="0">
            <a:off x="6632928" y="5868186"/>
            <a:ext cx="11301259" cy="2811188"/>
          </a:xfrm>
          <a:custGeom>
            <a:avLst/>
            <a:gdLst/>
            <a:ahLst/>
            <a:cxnLst/>
            <a:rect r="r" b="b" t="t" l="l"/>
            <a:pathLst>
              <a:path h="2811188" w="11301259">
                <a:moveTo>
                  <a:pt x="0" y="0"/>
                </a:moveTo>
                <a:lnTo>
                  <a:pt x="11301259" y="0"/>
                </a:lnTo>
                <a:lnTo>
                  <a:pt x="11301259" y="2811188"/>
                </a:lnTo>
                <a:lnTo>
                  <a:pt x="0" y="2811188"/>
                </a:lnTo>
                <a:lnTo>
                  <a:pt x="0" y="0"/>
                </a:lnTo>
                <a:close/>
              </a:path>
            </a:pathLst>
          </a:custGeom>
          <a:blipFill>
            <a:blip r:embed="rId3"/>
            <a:stretch>
              <a:fillRect l="0" t="0" r="0" b="0"/>
            </a:stretch>
          </a:blipFill>
        </p:spPr>
      </p:sp>
      <p:sp>
        <p:nvSpPr>
          <p:cNvPr name="TextBox 4" id="4"/>
          <p:cNvSpPr txBox="true"/>
          <p:nvPr/>
        </p:nvSpPr>
        <p:spPr>
          <a:xfrm rot="0">
            <a:off x="11560692" y="1658460"/>
            <a:ext cx="5335074" cy="1806765"/>
          </a:xfrm>
          <a:prstGeom prst="rect">
            <a:avLst/>
          </a:prstGeom>
        </p:spPr>
        <p:txBody>
          <a:bodyPr anchor="t" rtlCol="false" tIns="0" lIns="0" bIns="0" rIns="0">
            <a:spAutoFit/>
          </a:bodyPr>
          <a:lstStyle/>
          <a:p>
            <a:pPr algn="ctr">
              <a:lnSpc>
                <a:spcPts val="7262"/>
              </a:lnSpc>
            </a:pPr>
            <a:r>
              <a:rPr lang="en-US" sz="5187" b="true">
                <a:solidFill>
                  <a:srgbClr val="FFFFFF"/>
                </a:solidFill>
                <a:latin typeface="Canva Sans Bold"/>
                <a:ea typeface="Canva Sans Bold"/>
                <a:cs typeface="Canva Sans Bold"/>
                <a:sym typeface="Canva Sans Bold"/>
              </a:rPr>
              <a:t>Module trained on 10 datasets</a:t>
            </a:r>
          </a:p>
        </p:txBody>
      </p:sp>
      <p:sp>
        <p:nvSpPr>
          <p:cNvPr name="TextBox 5" id="5"/>
          <p:cNvSpPr txBox="true"/>
          <p:nvPr/>
        </p:nvSpPr>
        <p:spPr>
          <a:xfrm rot="0">
            <a:off x="835312" y="6010594"/>
            <a:ext cx="5797616" cy="1810949"/>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Module trained on 100 datasets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DAGWDeogH6g</dc:identifier>
  <dcterms:modified xsi:type="dcterms:W3CDTF">2011-08-01T06:04:30Z</dcterms:modified>
  <cp:revision>1</cp:revision>
  <dc:title>I</dc:title>
</cp:coreProperties>
</file>